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325" r:id="rId2"/>
    <p:sldId id="326" r:id="rId3"/>
    <p:sldId id="258" r:id="rId4"/>
    <p:sldId id="327" r:id="rId5"/>
    <p:sldId id="328" r:id="rId6"/>
    <p:sldId id="329" r:id="rId7"/>
    <p:sldId id="331" r:id="rId8"/>
    <p:sldId id="332" r:id="rId9"/>
    <p:sldId id="333" r:id="rId10"/>
    <p:sldId id="334" r:id="rId11"/>
    <p:sldId id="335" r:id="rId12"/>
    <p:sldId id="259" r:id="rId13"/>
    <p:sldId id="340" r:id="rId14"/>
    <p:sldId id="341" r:id="rId15"/>
    <p:sldId id="261" r:id="rId16"/>
    <p:sldId id="262" r:id="rId17"/>
    <p:sldId id="336" r:id="rId18"/>
    <p:sldId id="337" r:id="rId19"/>
    <p:sldId id="263" r:id="rId20"/>
    <p:sldId id="339" r:id="rId21"/>
    <p:sldId id="34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/>
    <p:restoredTop sz="94966"/>
  </p:normalViewPr>
  <p:slideViewPr>
    <p:cSldViewPr snapToGrid="0" snapToObjects="1" showGuides="1">
      <p:cViewPr varScale="1">
        <p:scale>
          <a:sx n="82" d="100"/>
          <a:sy n="82" d="100"/>
        </p:scale>
        <p:origin x="949" y="82"/>
      </p:cViewPr>
      <p:guideLst>
        <p:guide orient="horz" pos="618"/>
        <p:guide pos="3840"/>
        <p:guide orient="horz" pos="42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奔" userId="8ce566785a119505" providerId="LiveId" clId="{F3A98B9C-6E1E-49A5-8843-397EFDA6FCBF}"/>
    <pc:docChg chg="modSld">
      <pc:chgData name="胡 奔" userId="8ce566785a119505" providerId="LiveId" clId="{F3A98B9C-6E1E-49A5-8843-397EFDA6FCBF}" dt="2020-01-08T03:27:48.887" v="0" actId="1076"/>
      <pc:docMkLst>
        <pc:docMk/>
      </pc:docMkLst>
      <pc:sldChg chg="modSp">
        <pc:chgData name="胡 奔" userId="8ce566785a119505" providerId="LiveId" clId="{F3A98B9C-6E1E-49A5-8843-397EFDA6FCBF}" dt="2020-01-08T03:27:48.887" v="0" actId="1076"/>
        <pc:sldMkLst>
          <pc:docMk/>
          <pc:sldMk cId="562773850" sldId="259"/>
        </pc:sldMkLst>
        <pc:picChg chg="mod">
          <ac:chgData name="胡 奔" userId="8ce566785a119505" providerId="LiveId" clId="{F3A98B9C-6E1E-49A5-8843-397EFDA6FCBF}" dt="2020-01-08T03:27:48.887" v="0" actId="1076"/>
          <ac:picMkLst>
            <pc:docMk/>
            <pc:sldMk cId="562773850" sldId="259"/>
            <ac:picMk id="20" creationId="{F5ADA1B4-938C-2E40-BF7C-5F37A44D1A75}"/>
          </ac:picMkLst>
        </pc:picChg>
      </pc:sldChg>
    </pc:docChg>
  </pc:docChgLst>
  <pc:docChgLst>
    <pc:chgData name="胡 奔" userId="8ce566785a119505" providerId="LiveId" clId="{5EC3734E-9183-984A-A925-F46466AA2895}"/>
    <pc:docChg chg="modSld">
      <pc:chgData name="胡 奔" userId="8ce566785a119505" providerId="LiveId" clId="{5EC3734E-9183-984A-A925-F46466AA2895}" dt="2020-02-23T08:57:29.780" v="7" actId="688"/>
      <pc:docMkLst>
        <pc:docMk/>
      </pc:docMkLst>
      <pc:sldChg chg="modSp">
        <pc:chgData name="胡 奔" userId="8ce566785a119505" providerId="LiveId" clId="{5EC3734E-9183-984A-A925-F46466AA2895}" dt="2020-01-07T00:31:43.296" v="5" actId="20577"/>
        <pc:sldMkLst>
          <pc:docMk/>
          <pc:sldMk cId="2874869360" sldId="256"/>
        </pc:sldMkLst>
        <pc:spChg chg="mod">
          <ac:chgData name="胡 奔" userId="8ce566785a119505" providerId="LiveId" clId="{5EC3734E-9183-984A-A925-F46466AA2895}" dt="2020-01-07T00:31:43.296" v="5" actId="20577"/>
          <ac:spMkLst>
            <pc:docMk/>
            <pc:sldMk cId="2874869360" sldId="256"/>
            <ac:spMk id="11" creationId="{495D63E6-B784-C643-A36C-F23EACA01F86}"/>
          </ac:spMkLst>
        </pc:spChg>
      </pc:sldChg>
      <pc:sldChg chg="modSp">
        <pc:chgData name="胡 奔" userId="8ce566785a119505" providerId="LiveId" clId="{5EC3734E-9183-984A-A925-F46466AA2895}" dt="2020-02-23T08:57:29.780" v="7" actId="688"/>
        <pc:sldMkLst>
          <pc:docMk/>
          <pc:sldMk cId="778859064" sldId="262"/>
        </pc:sldMkLst>
        <pc:picChg chg="mod">
          <ac:chgData name="胡 奔" userId="8ce566785a119505" providerId="LiveId" clId="{5EC3734E-9183-984A-A925-F46466AA2895}" dt="2020-02-23T08:57:29.780" v="7" actId="688"/>
          <ac:picMkLst>
            <pc:docMk/>
            <pc:sldMk cId="778859064" sldId="262"/>
            <ac:picMk id="21" creationId="{2245E2E3-1567-8040-A4C3-EDF962BDD1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BC647-756B-C447-86EC-1F27105794E4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C4942-5C85-1D4C-B4EF-13AD47A4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34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446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建模，构造恐惧的人物模型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高楼模拟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3.VR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密集场所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引导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984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94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811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871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811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026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00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87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计算患者和点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的实际距离，判断是否有轻度认知障碍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206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通过分析游戏用时、准确度、腕部速度、肘部角速度等评估上肢运动障碍程度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9115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患者被要求找出所有球体，结束后计算所有球体的坐标均值，评估结果和临床</a:t>
            </a:r>
            <a:r>
              <a:rPr kumimoji="1" lang="en-US" altLang="zh-CN" dirty="0" err="1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CoC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分数有较大一致性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462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建模，构造恐惧的人物模型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高楼模拟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3.VR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密集场所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引导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96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根据提示选出对应的图片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4649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建模，构造恐惧的人物模型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高楼模拟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3.VR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密集场所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引导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185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建模，构造恐惧的人物模型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高楼模拟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3.VR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密集场所</a:t>
            </a:r>
            <a:r>
              <a:rPr kumimoji="1" lang="en-US" altLang="zh-CN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引导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C4942-5C85-1D4C-B4EF-13AD47A4AE6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300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05E94-ADFC-2146-BCD9-5C1852A59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6FE335-6F8F-514E-828F-D2D755A18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977EF-0E2D-6346-8A37-80A5E27E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047163-3BF7-9647-AF64-7636F276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FA1EA-85DE-614B-B7D2-327842B6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83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E8AC2-21B5-1343-9386-577E2E3F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FD7128-8A08-2641-B33A-807DF22DE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76F23-B74A-C34C-B673-9F0C0702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7E5A69-39CD-1547-BBC3-DDF11CA2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988898-9E84-3F45-BA7F-B2C569FB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233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49825E-0B8F-5C46-8B31-314AF1A63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68576D-FF6E-B142-BEAE-346710D2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A48B7-2399-C74E-BF72-B49C7B11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60C4B9-D938-9046-A6F6-F33D6A3D1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1B725-8C72-D845-ACB5-3173CF03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776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558D9-9B29-A44B-9DE5-083CE1BD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EE97C-ABE0-0944-B003-122F9723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82B208-FCA0-8D42-BBE1-A9C28664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35DCAE-7A65-1641-8845-33666652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A407DD-1C6C-5441-B836-0C66E9BA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91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82C70-5655-B746-A7B8-108A10880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5F9F02-CE0C-7A42-8669-714BC960F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17640-3DFF-464E-A9D9-F6423F0A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9A19C9-5D4D-8E44-963B-36E7536A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FFC4C-37E7-A345-90AB-6E4D5235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15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6E598-A5E1-B140-8B48-3BE65762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699F6F-C803-C541-9757-E1F201E12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315BF5-90E0-E140-88D3-3EDCAA2E7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D49343-C9D6-9A41-9971-086A30DD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CEC8C4-BE6E-5144-88BA-5408954D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0B0DD7-0DB9-234D-BB75-A49A89D4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272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9473C-DDC1-2B43-9B2C-4F548B07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A11DF0-7CE1-EB45-B70C-0F3A668C2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20FC69-79BD-2648-A8FE-227060047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C9FD4D8-ABB5-8649-8972-C9D01E95F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C083F8-90BE-4441-B0F4-6AA1633A8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5082B3-E113-6948-857E-88ABC463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B7CB4D-F859-6142-BCFD-D994A6C7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014450-4EC8-2742-9867-01D7E907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447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9CBEF-B9EF-0247-B588-C3EB5C61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A0CB43-3FB9-0647-BFFB-C811DF8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25B765-858C-3E43-BB64-310DF85F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1585EC-7EC4-174F-A58B-D4459B19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24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71D801-E9F5-0943-B7CA-B9B1D5CC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75047B-1715-594E-801D-0AB79DC0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3B53F0-E41D-AC43-88C1-FE461FE1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64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D15B0-0B84-604B-81E2-D22D6656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7BA302-2DCC-4D4F-BB21-182D55527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0016AD-D6F0-A647-AB7C-1875D5E00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AC32A9-D503-E340-81AD-B53885F4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FE3115-5BD9-6A43-9CEB-4536F284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F6D077-A57B-4743-AB4A-F541E11F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717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DFA38-C0E3-BC44-BC50-28E9ACB0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F4C1C6-12AB-B549-AABC-C5DBC354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F67D09-6DBD-B947-AC04-FF288CD5A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67C2CF-CA92-C645-B952-5667CC1F2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F47469-600A-324E-A169-96453E5E3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3B21C9-8D63-2D45-9AEC-B864C408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064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61C158-7797-DD40-B7BE-D3B76DF2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1E6CA9-77B2-5647-B456-7DBC2226B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63D85F-3863-9245-A0FC-CE4E59258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BF453-69B0-3446-9F73-F8FAAC5CDA05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1FD902-5BA2-614C-BFB0-2FD46869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D9B9A-9126-204B-A305-1F90B2A4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FE1A4-6231-E04E-BD27-CCCE748CF9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22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4800" b="1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进展汇报</a:t>
            </a:r>
            <a:endParaRPr lang="en-US" altLang="zh-CN" sz="4800" b="1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b="1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陈舒玮</a:t>
            </a:r>
            <a:endParaRPr lang="en-US" altLang="zh-CN" b="1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 2020.6.11</a:t>
            </a:r>
          </a:p>
        </p:txBody>
      </p:sp>
    </p:spTree>
    <p:extLst>
      <p:ext uri="{BB962C8B-B14F-4D97-AF65-F5344CB8AC3E}">
        <p14:creationId xmlns:p14="http://schemas.microsoft.com/office/powerpoint/2010/main" val="4276563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0779334-93DA-814B-B82A-0C71F5A0B971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930843-9D31-BC45-83E5-0CF15F181011}"/>
              </a:ext>
            </a:extLst>
          </p:cNvPr>
          <p:cNvSpPr/>
          <p:nvPr/>
        </p:nvSpPr>
        <p:spPr>
          <a:xfrm>
            <a:off x="303356" y="927205"/>
            <a:ext cx="11564989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4. The Effect of a Virtual Reality Game Intervention on Balance for Patients with Stroke: A Randomized Controlled Trial.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VR+ 9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个体感小游戏（高尔夫球、保龄球、乒乓球等）训练中风患者的平衡能力</a:t>
            </a:r>
            <a:endParaRPr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935151-613C-3F42-89A2-1DFFA84761B7}"/>
              </a:ext>
            </a:extLst>
          </p:cNvPr>
          <p:cNvSpPr/>
          <p:nvPr/>
        </p:nvSpPr>
        <p:spPr>
          <a:xfrm>
            <a:off x="51372" y="88460"/>
            <a:ext cx="400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康复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8E76DA-9AD6-4A18-B3E4-9FACF3B2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768" y="3429000"/>
            <a:ext cx="6646463" cy="29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4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0779334-93DA-814B-B82A-0C71F5A0B971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930843-9D31-BC45-83E5-0CF15F181011}"/>
              </a:ext>
            </a:extLst>
          </p:cNvPr>
          <p:cNvSpPr/>
          <p:nvPr/>
        </p:nvSpPr>
        <p:spPr>
          <a:xfrm>
            <a:off x="303356" y="927205"/>
            <a:ext cx="11564989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5. Difficulty Factors for VR Cognitive Rehabilitation Training – Crossing a Virtual Road.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VR+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过马路任务训练患者的认知能力</a:t>
            </a:r>
            <a:endParaRPr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935151-613C-3F42-89A2-1DFFA84761B7}"/>
              </a:ext>
            </a:extLst>
          </p:cNvPr>
          <p:cNvSpPr/>
          <p:nvPr/>
        </p:nvSpPr>
        <p:spPr>
          <a:xfrm>
            <a:off x="51372" y="88460"/>
            <a:ext cx="400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康复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788F04-DF04-4484-A080-F93A96E10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3"/>
          <a:stretch/>
        </p:blipFill>
        <p:spPr>
          <a:xfrm>
            <a:off x="303356" y="2921883"/>
            <a:ext cx="5002163" cy="33657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E76332-0805-41A1-966F-AF4902C47F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60" b="26733"/>
          <a:stretch/>
        </p:blipFill>
        <p:spPr>
          <a:xfrm>
            <a:off x="7588917" y="2611449"/>
            <a:ext cx="3261335" cy="37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46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A2DCB6-7474-C04D-A803-D2C625AA2511}"/>
              </a:ext>
            </a:extLst>
          </p:cNvPr>
          <p:cNvSpPr/>
          <p:nvPr/>
        </p:nvSpPr>
        <p:spPr>
          <a:xfrm>
            <a:off x="304800" y="811213"/>
            <a:ext cx="11506200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系统主要针对下肢运动功能受损患者，基于体感检测设备Kinect，以Unity3D作为系统开发引擎，设计一套融合管理、评估、定制、训练、反馈为一体的完整肢体康复训练系统。</a:t>
            </a:r>
            <a:endParaRPr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39C33D-8229-1F4B-8572-F1EBF2D0B270}"/>
              </a:ext>
            </a:extLst>
          </p:cNvPr>
          <p:cNvSpPr txBox="1"/>
          <p:nvPr/>
        </p:nvSpPr>
        <p:spPr>
          <a:xfrm>
            <a:off x="-393700" y="4199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DDE15D-81EB-7440-AA03-4E033F5B9EE2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9586E6-76CF-A342-A105-FEAA4BDBEAE6}"/>
              </a:ext>
            </a:extLst>
          </p:cNvPr>
          <p:cNvSpPr/>
          <p:nvPr/>
        </p:nvSpPr>
        <p:spPr>
          <a:xfrm>
            <a:off x="11616" y="88460"/>
            <a:ext cx="7642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下肢平衡康复系统的开发进展</a:t>
            </a:r>
          </a:p>
        </p:txBody>
      </p:sp>
      <p:pic>
        <p:nvPicPr>
          <p:cNvPr id="20" name="图片 19" descr="图片包含 游戏机, 电脑&#10;&#10;描述已自动生成">
            <a:extLst>
              <a:ext uri="{FF2B5EF4-FFF2-40B4-BE49-F238E27FC236}">
                <a16:creationId xmlns:a16="http://schemas.microsoft.com/office/drawing/2014/main" id="{F5ADA1B4-938C-2E40-BF7C-5F37A44D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35" y="2051364"/>
            <a:ext cx="8703129" cy="46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7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39C33D-8229-1F4B-8572-F1EBF2D0B270}"/>
              </a:ext>
            </a:extLst>
          </p:cNvPr>
          <p:cNvSpPr txBox="1"/>
          <p:nvPr/>
        </p:nvSpPr>
        <p:spPr>
          <a:xfrm>
            <a:off x="-393700" y="4199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DDE15D-81EB-7440-AA03-4E033F5B9EE2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9586E6-76CF-A342-A105-FEAA4BDBEAE6}"/>
              </a:ext>
            </a:extLst>
          </p:cNvPr>
          <p:cNvSpPr/>
          <p:nvPr/>
        </p:nvSpPr>
        <p:spPr>
          <a:xfrm>
            <a:off x="11616" y="88460"/>
            <a:ext cx="7642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下肢平衡康复系统的开发进展</a:t>
            </a:r>
          </a:p>
        </p:txBody>
      </p:sp>
      <p:pic>
        <p:nvPicPr>
          <p:cNvPr id="9" name="图片 8" descr="图片包含 游戏机, 截图&#10;&#10;描述已自动生成">
            <a:extLst>
              <a:ext uri="{FF2B5EF4-FFF2-40B4-BE49-F238E27FC236}">
                <a16:creationId xmlns:a16="http://schemas.microsoft.com/office/drawing/2014/main" id="{29CF1E5B-D324-491C-90FD-2CFDCFFFC3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6440" y="896843"/>
            <a:ext cx="10179120" cy="57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9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39C33D-8229-1F4B-8572-F1EBF2D0B270}"/>
              </a:ext>
            </a:extLst>
          </p:cNvPr>
          <p:cNvSpPr txBox="1"/>
          <p:nvPr/>
        </p:nvSpPr>
        <p:spPr>
          <a:xfrm>
            <a:off x="-393700" y="4199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DDE15D-81EB-7440-AA03-4E033F5B9EE2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9586E6-76CF-A342-A105-FEAA4BDBEAE6}"/>
              </a:ext>
            </a:extLst>
          </p:cNvPr>
          <p:cNvSpPr/>
          <p:nvPr/>
        </p:nvSpPr>
        <p:spPr>
          <a:xfrm>
            <a:off x="11616" y="88460"/>
            <a:ext cx="7642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下肢平衡康复系统的开发进展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3B9747-4E6B-4CD0-B6F1-43E616F6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214" y="1950297"/>
            <a:ext cx="6987180" cy="38717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C4FC30-B6D8-4988-98F3-E84334D5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" y="2806442"/>
            <a:ext cx="4766265" cy="21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330D4A-E77A-CF49-A7D9-D9DCAD6EDB7C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2F50F3-0043-5345-8B78-574F0F41FBE5}"/>
              </a:ext>
            </a:extLst>
          </p:cNvPr>
          <p:cNvSpPr/>
          <p:nvPr/>
        </p:nvSpPr>
        <p:spPr>
          <a:xfrm>
            <a:off x="11616" y="88460"/>
            <a:ext cx="6219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下肢平衡康复系统的开发进展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ECD2A8-4516-F54C-8627-A1A90A69DAE7}"/>
              </a:ext>
            </a:extLst>
          </p:cNvPr>
          <p:cNvSpPr txBox="1"/>
          <p:nvPr/>
        </p:nvSpPr>
        <p:spPr>
          <a:xfrm>
            <a:off x="11615" y="787902"/>
            <a:ext cx="12164013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医生数据管理界面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CDCEAD40-62D1-7B4C-84F6-5B96F667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9" y="1508162"/>
            <a:ext cx="3897866" cy="2204609"/>
          </a:xfrm>
          <a:prstGeom prst="rect">
            <a:avLst/>
          </a:prstGeom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96A5E6D2-8B5E-4544-B73D-0ABFCAE05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" t="353"/>
          <a:stretch/>
        </p:blipFill>
        <p:spPr>
          <a:xfrm>
            <a:off x="4150683" y="1522263"/>
            <a:ext cx="3902892" cy="2198284"/>
          </a:xfrm>
          <a:prstGeom prst="rect">
            <a:avLst/>
          </a:prstGeom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8A651517-A3A6-6749-979A-8B5E342BC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699" y="1514487"/>
            <a:ext cx="3903766" cy="21982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0C6F87D-9D0A-634B-B61D-686C35CED2FD}"/>
              </a:ext>
            </a:extLst>
          </p:cNvPr>
          <p:cNvSpPr txBox="1"/>
          <p:nvPr/>
        </p:nvSpPr>
        <p:spPr>
          <a:xfrm>
            <a:off x="1349067" y="3720547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医生登录界面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9261D2-3790-F148-ADCD-B293E479314F}"/>
              </a:ext>
            </a:extLst>
          </p:cNvPr>
          <p:cNvSpPr txBox="1"/>
          <p:nvPr/>
        </p:nvSpPr>
        <p:spPr>
          <a:xfrm>
            <a:off x="5385502" y="3720547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添加患者界面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35B43F-8D73-9D40-AD30-2A46C8027A86}"/>
              </a:ext>
            </a:extLst>
          </p:cNvPr>
          <p:cNvSpPr txBox="1"/>
          <p:nvPr/>
        </p:nvSpPr>
        <p:spPr>
          <a:xfrm>
            <a:off x="9218099" y="3720547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患者信息管理界面</a:t>
            </a:r>
          </a:p>
        </p:txBody>
      </p:sp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3F5338D3-2C88-154B-9DB8-51BDB26DBD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2" t="1" r="392" b="278"/>
          <a:stretch/>
        </p:blipFill>
        <p:spPr>
          <a:xfrm>
            <a:off x="112829" y="4143108"/>
            <a:ext cx="3897866" cy="220620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EC67ADF-8B20-5F4E-A8AE-35ECE29C0CD3}"/>
              </a:ext>
            </a:extLst>
          </p:cNvPr>
          <p:cNvSpPr txBox="1"/>
          <p:nvPr/>
        </p:nvSpPr>
        <p:spPr>
          <a:xfrm>
            <a:off x="1142279" y="6337738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患者状况评估界面</a:t>
            </a:r>
          </a:p>
        </p:txBody>
      </p:sp>
      <p:pic>
        <p:nvPicPr>
          <p:cNvPr id="14" name="图片 13" descr="手机屏幕截图&#10;&#10;描述已自动生成">
            <a:extLst>
              <a:ext uri="{FF2B5EF4-FFF2-40B4-BE49-F238E27FC236}">
                <a16:creationId xmlns:a16="http://schemas.microsoft.com/office/drawing/2014/main" id="{F4927D67-0830-574F-97B9-6FAEB6C60A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" r="1496"/>
          <a:stretch/>
        </p:blipFill>
        <p:spPr>
          <a:xfrm>
            <a:off x="4155709" y="4143108"/>
            <a:ext cx="3897866" cy="22307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7C224D6-9F30-2744-924B-1DBEBCFD2EF9}"/>
              </a:ext>
            </a:extLst>
          </p:cNvPr>
          <p:cNvSpPr txBox="1"/>
          <p:nvPr/>
        </p:nvSpPr>
        <p:spPr>
          <a:xfrm>
            <a:off x="5182646" y="6349317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训练任务制定界面</a:t>
            </a:r>
          </a:p>
        </p:txBody>
      </p:sp>
      <p:pic>
        <p:nvPicPr>
          <p:cNvPr id="16" name="图片 15" descr="手机屏幕截图&#10;&#10;描述已自动生成">
            <a:extLst>
              <a:ext uri="{FF2B5EF4-FFF2-40B4-BE49-F238E27FC236}">
                <a16:creationId xmlns:a16="http://schemas.microsoft.com/office/drawing/2014/main" id="{330DC07C-49A0-7046-8698-9BFF5BE009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9"/>
          <a:stretch/>
        </p:blipFill>
        <p:spPr>
          <a:xfrm>
            <a:off x="8188648" y="4130366"/>
            <a:ext cx="3897865" cy="220147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FAE9DB0-B528-1A46-9685-FA5C1D3A03F1}"/>
              </a:ext>
            </a:extLst>
          </p:cNvPr>
          <p:cNvSpPr txBox="1"/>
          <p:nvPr/>
        </p:nvSpPr>
        <p:spPr>
          <a:xfrm>
            <a:off x="9054593" y="6337738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训练状况查询界面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E68DAB9-E263-0346-9EEF-E23929A74D6C}"/>
              </a:ext>
            </a:extLst>
          </p:cNvPr>
          <p:cNvSpPr txBox="1"/>
          <p:nvPr/>
        </p:nvSpPr>
        <p:spPr>
          <a:xfrm>
            <a:off x="11690123" y="6396335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kumimoji="1"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1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A25319-0A30-4A41-855C-F77E0BC305AC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D79A61-2D2D-DA40-ACAB-3FC7DECA5F64}"/>
              </a:ext>
            </a:extLst>
          </p:cNvPr>
          <p:cNvSpPr txBox="1"/>
          <p:nvPr/>
        </p:nvSpPr>
        <p:spPr>
          <a:xfrm>
            <a:off x="11615" y="787899"/>
            <a:ext cx="12164013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患者康复训练界面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6809D5-16D9-5647-852C-AA17230D6984}"/>
              </a:ext>
            </a:extLst>
          </p:cNvPr>
          <p:cNvSpPr txBox="1"/>
          <p:nvPr/>
        </p:nvSpPr>
        <p:spPr>
          <a:xfrm>
            <a:off x="1227147" y="3707292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Avatar</a:t>
            </a:r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骨骼动画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ED9211-376D-D143-B7E3-EBCD4250409D}"/>
              </a:ext>
            </a:extLst>
          </p:cNvPr>
          <p:cNvSpPr txBox="1"/>
          <p:nvPr/>
        </p:nvSpPr>
        <p:spPr>
          <a:xfrm>
            <a:off x="1259718" y="6313989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Kinect</a:t>
            </a:r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匹配界面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593711-9D4C-304F-8A2E-2D00F228ACB9}"/>
              </a:ext>
            </a:extLst>
          </p:cNvPr>
          <p:cNvSpPr txBox="1"/>
          <p:nvPr/>
        </p:nvSpPr>
        <p:spPr>
          <a:xfrm>
            <a:off x="5478002" y="6315775"/>
            <a:ext cx="1218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游戏主界面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04CC61-F9E8-744B-BF18-9F1EFD3B66D3}"/>
              </a:ext>
            </a:extLst>
          </p:cNvPr>
          <p:cNvSpPr txBox="1"/>
          <p:nvPr/>
        </p:nvSpPr>
        <p:spPr>
          <a:xfrm>
            <a:off x="9425831" y="6333860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游戏结算界面</a:t>
            </a:r>
          </a:p>
        </p:txBody>
      </p:sp>
      <p:pic>
        <p:nvPicPr>
          <p:cNvPr id="11" name="图片 10" descr="图片包含 绿色, 风筝, 华美, 水&#10;&#10;描述已自动生成">
            <a:extLst>
              <a:ext uri="{FF2B5EF4-FFF2-40B4-BE49-F238E27FC236}">
                <a16:creationId xmlns:a16="http://schemas.microsoft.com/office/drawing/2014/main" id="{239B842A-2771-4247-9436-F4437ACD1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2" r="1083"/>
          <a:stretch/>
        </p:blipFill>
        <p:spPr>
          <a:xfrm>
            <a:off x="112829" y="1502006"/>
            <a:ext cx="3897864" cy="2205286"/>
          </a:xfrm>
          <a:prstGeom prst="rect">
            <a:avLst/>
          </a:prstGeom>
        </p:spPr>
      </p:pic>
      <p:pic>
        <p:nvPicPr>
          <p:cNvPr id="15" name="图片 14" descr="图片包含 电子产品, 监视器&#10;&#10;描述已自动生成">
            <a:extLst>
              <a:ext uri="{FF2B5EF4-FFF2-40B4-BE49-F238E27FC236}">
                <a16:creationId xmlns:a16="http://schemas.microsoft.com/office/drawing/2014/main" id="{40E6C1D7-D86A-024D-BAC0-AB3B01923FB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42" y="4116793"/>
            <a:ext cx="3930768" cy="2219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58859EE-9090-2047-A773-C713E6C8FA30}"/>
              </a:ext>
            </a:extLst>
          </p:cNvPr>
          <p:cNvSpPr txBox="1"/>
          <p:nvPr/>
        </p:nvSpPr>
        <p:spPr>
          <a:xfrm>
            <a:off x="5147314" y="3707292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人体骨骼跟踪匹配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029B21-74E4-5C40-8E73-C4481A8A06F8}"/>
              </a:ext>
            </a:extLst>
          </p:cNvPr>
          <p:cNvSpPr/>
          <p:nvPr/>
        </p:nvSpPr>
        <p:spPr>
          <a:xfrm>
            <a:off x="11616" y="88460"/>
            <a:ext cx="6483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下肢平衡康复系统的开发进展</a:t>
            </a:r>
          </a:p>
        </p:txBody>
      </p:sp>
      <p:pic>
        <p:nvPicPr>
          <p:cNvPr id="21" name="图片 20" descr="图片包含 蛋糕, 装饰, 生日, 照片&#10;&#10;描述已自动生成">
            <a:extLst>
              <a:ext uri="{FF2B5EF4-FFF2-40B4-BE49-F238E27FC236}">
                <a16:creationId xmlns:a16="http://schemas.microsoft.com/office/drawing/2014/main" id="{2245E2E3-1567-8040-A4C3-EDF962BDD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02" b="12604"/>
          <a:stretch/>
        </p:blipFill>
        <p:spPr>
          <a:xfrm>
            <a:off x="4145216" y="1482188"/>
            <a:ext cx="3893403" cy="221796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9DE3EA7-69DC-5B4B-9E15-572B95C58093}"/>
              </a:ext>
            </a:extLst>
          </p:cNvPr>
          <p:cNvSpPr txBox="1"/>
          <p:nvPr/>
        </p:nvSpPr>
        <p:spPr>
          <a:xfrm>
            <a:off x="9624867" y="3706252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设置界面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BE461ED-4B38-44FD-9883-576B44FA0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622" y="1482187"/>
            <a:ext cx="3950062" cy="221796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53DDC85-E756-4169-90B6-5AB32636E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216" y="4102106"/>
            <a:ext cx="3918877" cy="22242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852035-DED5-4D56-B16C-92A8CB8C3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151" y="4102107"/>
            <a:ext cx="3908026" cy="221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59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A25319-0A30-4A41-855C-F77E0BC305AC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D79A61-2D2D-DA40-ACAB-3FC7DECA5F64}"/>
              </a:ext>
            </a:extLst>
          </p:cNvPr>
          <p:cNvSpPr txBox="1"/>
          <p:nvPr/>
        </p:nvSpPr>
        <p:spPr>
          <a:xfrm>
            <a:off x="11615" y="787899"/>
            <a:ext cx="12164013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评估场景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029B21-74E4-5C40-8E73-C4481A8A06F8}"/>
              </a:ext>
            </a:extLst>
          </p:cNvPr>
          <p:cNvSpPr/>
          <p:nvPr/>
        </p:nvSpPr>
        <p:spPr>
          <a:xfrm>
            <a:off x="11616" y="88460"/>
            <a:ext cx="6483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下肢平衡康复系统的开发进展</a:t>
            </a:r>
          </a:p>
        </p:txBody>
      </p:sp>
      <p:pic>
        <p:nvPicPr>
          <p:cNvPr id="19" name="cd5b895e15d30f1bbb4b1c06fe3e7479~1">
            <a:hlinkClick r:id="" action="ppaction://media"/>
            <a:extLst>
              <a:ext uri="{FF2B5EF4-FFF2-40B4-BE49-F238E27FC236}">
                <a16:creationId xmlns:a16="http://schemas.microsoft.com/office/drawing/2014/main" id="{982C746C-1FFC-4E14-A7AD-9EB70562B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2689" y="1919662"/>
            <a:ext cx="8366622" cy="48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2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3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A25319-0A30-4A41-855C-F77E0BC305AC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D79A61-2D2D-DA40-ACAB-3FC7DECA5F64}"/>
              </a:ext>
            </a:extLst>
          </p:cNvPr>
          <p:cNvSpPr txBox="1"/>
          <p:nvPr/>
        </p:nvSpPr>
        <p:spPr>
          <a:xfrm>
            <a:off x="11615" y="787899"/>
            <a:ext cx="12164013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训练场景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029B21-74E4-5C40-8E73-C4481A8A06F8}"/>
              </a:ext>
            </a:extLst>
          </p:cNvPr>
          <p:cNvSpPr/>
          <p:nvPr/>
        </p:nvSpPr>
        <p:spPr>
          <a:xfrm>
            <a:off x="11616" y="88460"/>
            <a:ext cx="6483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下肢平衡康复系统的开发进展</a:t>
            </a:r>
          </a:p>
        </p:txBody>
      </p:sp>
      <p:pic>
        <p:nvPicPr>
          <p:cNvPr id="3" name="Rec 0002_Trim">
            <a:hlinkClick r:id="" action="ppaction://media"/>
            <a:extLst>
              <a:ext uri="{FF2B5EF4-FFF2-40B4-BE49-F238E27FC236}">
                <a16:creationId xmlns:a16="http://schemas.microsoft.com/office/drawing/2014/main" id="{4D09FCDB-617F-4B09-AE32-232EE26598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5399" y="1586855"/>
            <a:ext cx="8043257" cy="51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0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A0A69F-8C62-2A43-B2AD-F1C375290325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AB8FE1-D184-7844-B5BA-040A19F96444}"/>
              </a:ext>
            </a:extLst>
          </p:cNvPr>
          <p:cNvSpPr/>
          <p:nvPr/>
        </p:nvSpPr>
        <p:spPr>
          <a:xfrm>
            <a:off x="11615" y="88460"/>
            <a:ext cx="5512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79375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开发中遇到的难点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4E9D71-173C-0841-9C8A-A70AF95B6BDC}"/>
              </a:ext>
            </a:extLst>
          </p:cNvPr>
          <p:cNvSpPr txBox="1"/>
          <p:nvPr/>
        </p:nvSpPr>
        <p:spPr>
          <a:xfrm>
            <a:off x="253340" y="1346398"/>
            <a:ext cx="11685319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系统采集到的的重心、关节坐标、关节角度数据如何与患者的平衡能力之间联系起来</a:t>
            </a:r>
            <a:endParaRPr kumimoji="1"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如何提高系统的识别准确度</a:t>
            </a:r>
            <a:endParaRPr kumimoji="1"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如何让评估和训练场景更有沉浸感</a:t>
            </a:r>
            <a:endParaRPr kumimoji="1"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kumimoji="1"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0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48F50E9-ACAC-DE4A-B64C-9B4695FA0779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03B9C6-DABD-0242-99AD-11B2A7B02339}"/>
              </a:ext>
            </a:extLst>
          </p:cNvPr>
          <p:cNvSpPr/>
          <p:nvPr/>
        </p:nvSpPr>
        <p:spPr>
          <a:xfrm>
            <a:off x="51372" y="88460"/>
            <a:ext cx="400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2A805A-58B3-467A-902C-E057D62F4B0B}"/>
              </a:ext>
            </a:extLst>
          </p:cNvPr>
          <p:cNvSpPr txBox="1"/>
          <p:nvPr/>
        </p:nvSpPr>
        <p:spPr>
          <a:xfrm>
            <a:off x="429690" y="863600"/>
            <a:ext cx="11332619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相关论文（</a:t>
            </a:r>
            <a:r>
              <a:rPr kumimoji="1"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结合医疗康复）</a:t>
            </a:r>
            <a:endParaRPr kumimoji="1"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下肢平衡康复系统的开发进展</a:t>
            </a:r>
            <a:endParaRPr kumimoji="1"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开发中遇到的难点</a:t>
            </a:r>
            <a:endParaRPr kumimoji="1"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未来的计划</a:t>
            </a:r>
          </a:p>
        </p:txBody>
      </p:sp>
    </p:spTree>
    <p:extLst>
      <p:ext uri="{BB962C8B-B14F-4D97-AF65-F5344CB8AC3E}">
        <p14:creationId xmlns:p14="http://schemas.microsoft.com/office/powerpoint/2010/main" val="261566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A0A69F-8C62-2A43-B2AD-F1C375290325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AB8FE1-D184-7844-B5BA-040A19F96444}"/>
              </a:ext>
            </a:extLst>
          </p:cNvPr>
          <p:cNvSpPr/>
          <p:nvPr/>
        </p:nvSpPr>
        <p:spPr>
          <a:xfrm>
            <a:off x="11616" y="88460"/>
            <a:ext cx="2705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79375" algn="ctr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未来的计划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4E9D71-173C-0841-9C8A-A70AF95B6BDC}"/>
              </a:ext>
            </a:extLst>
          </p:cNvPr>
          <p:cNvSpPr txBox="1"/>
          <p:nvPr/>
        </p:nvSpPr>
        <p:spPr>
          <a:xfrm>
            <a:off x="253340" y="1346398"/>
            <a:ext cx="11685319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将另一个训练系统的穿墙训练场景修改后整合到下肢平衡康复系统</a:t>
            </a:r>
            <a:endParaRPr kumimoji="1"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kumimoji="1"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与医院合作，开展实验，验证系统的评估的准确性和训练的有效性</a:t>
            </a:r>
            <a:endParaRPr kumimoji="1"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90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A0A69F-8C62-2A43-B2AD-F1C375290325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4E9D71-173C-0841-9C8A-A70AF95B6BDC}"/>
              </a:ext>
            </a:extLst>
          </p:cNvPr>
          <p:cNvSpPr txBox="1"/>
          <p:nvPr/>
        </p:nvSpPr>
        <p:spPr>
          <a:xfrm>
            <a:off x="253340" y="2895200"/>
            <a:ext cx="11685319" cy="106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感谢观看！</a:t>
            </a:r>
            <a:endParaRPr kumimoji="1" lang="en-US" altLang="zh-CN" sz="48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14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0779334-93DA-814B-B82A-0C71F5A0B971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930843-9D31-BC45-83E5-0CF15F181011}"/>
              </a:ext>
            </a:extLst>
          </p:cNvPr>
          <p:cNvSpPr/>
          <p:nvPr/>
        </p:nvSpPr>
        <p:spPr>
          <a:xfrm>
            <a:off x="303357" y="927205"/>
            <a:ext cx="7616000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评估患者的认知、运动能力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辅助患者进行认知、运动能力康复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935151-613C-3F42-89A2-1DFFA84761B7}"/>
              </a:ext>
            </a:extLst>
          </p:cNvPr>
          <p:cNvSpPr/>
          <p:nvPr/>
        </p:nvSpPr>
        <p:spPr>
          <a:xfrm>
            <a:off x="51372" y="88460"/>
            <a:ext cx="400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相关论文</a:t>
            </a:r>
          </a:p>
        </p:txBody>
      </p:sp>
    </p:spTree>
    <p:extLst>
      <p:ext uri="{BB962C8B-B14F-4D97-AF65-F5344CB8AC3E}">
        <p14:creationId xmlns:p14="http://schemas.microsoft.com/office/powerpoint/2010/main" val="343199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0779334-93DA-814B-B82A-0C71F5A0B971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930843-9D31-BC45-83E5-0CF15F181011}"/>
              </a:ext>
            </a:extLst>
          </p:cNvPr>
          <p:cNvSpPr/>
          <p:nvPr/>
        </p:nvSpPr>
        <p:spPr>
          <a:xfrm>
            <a:off x="303356" y="927205"/>
            <a:ext cx="11564989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1. Differentiation of mild cognitive impairment using an entorhinal cortex-based test of virtual reality navigation.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导航任务评估患者是否有轻度</a:t>
            </a:r>
            <a:r>
              <a:rPr lang="zh-CN" altLang="en-US" sz="2400" b="1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认知障碍（阿尔兹海默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症的早期症状）</a:t>
            </a:r>
            <a:endParaRPr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935151-613C-3F42-89A2-1DFFA84761B7}"/>
              </a:ext>
            </a:extLst>
          </p:cNvPr>
          <p:cNvSpPr/>
          <p:nvPr/>
        </p:nvSpPr>
        <p:spPr>
          <a:xfrm>
            <a:off x="51372" y="88460"/>
            <a:ext cx="400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评估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813C26-E98D-4D79-8A0B-1C4FA4C5A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56" y="2810673"/>
            <a:ext cx="6646689" cy="36499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24CEFB-662F-4494-98A9-FBA613D5B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727" y="3186600"/>
            <a:ext cx="3937170" cy="28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9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0779334-93DA-814B-B82A-0C71F5A0B971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930843-9D31-BC45-83E5-0CF15F181011}"/>
              </a:ext>
            </a:extLst>
          </p:cNvPr>
          <p:cNvSpPr/>
          <p:nvPr/>
        </p:nvSpPr>
        <p:spPr>
          <a:xfrm>
            <a:off x="303356" y="927205"/>
            <a:ext cx="11564989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2. Assessing Upper Extremity Motor Dysfunction Using an Augmented Reality Game.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AR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分拣包裹游戏评估患者上肢运动障碍程度</a:t>
            </a:r>
            <a:endParaRPr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935151-613C-3F42-89A2-1DFFA84761B7}"/>
              </a:ext>
            </a:extLst>
          </p:cNvPr>
          <p:cNvSpPr/>
          <p:nvPr/>
        </p:nvSpPr>
        <p:spPr>
          <a:xfrm>
            <a:off x="51372" y="88460"/>
            <a:ext cx="400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评估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D44CC6-2199-4A76-876B-86BCADC4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56" y="3354169"/>
            <a:ext cx="6229419" cy="2102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F2279B-A330-4331-BA4D-9144878F6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562" y="3114526"/>
            <a:ext cx="3918857" cy="25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2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0779334-93DA-814B-B82A-0C71F5A0B971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930843-9D31-BC45-83E5-0CF15F181011}"/>
              </a:ext>
            </a:extLst>
          </p:cNvPr>
          <p:cNvSpPr/>
          <p:nvPr/>
        </p:nvSpPr>
        <p:spPr>
          <a:xfrm>
            <a:off x="303356" y="927205"/>
            <a:ext cx="11564989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3. Immersive 3D Virtual Reality Cancellation Task for Visual Neglect Assessment: A Pilot Study.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评估患者单侧空间忽略（大脑对左半侧或右半侧视野处理能力受损）程度</a:t>
            </a:r>
            <a:endParaRPr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935151-613C-3F42-89A2-1DFFA84761B7}"/>
              </a:ext>
            </a:extLst>
          </p:cNvPr>
          <p:cNvSpPr/>
          <p:nvPr/>
        </p:nvSpPr>
        <p:spPr>
          <a:xfrm>
            <a:off x="51372" y="88460"/>
            <a:ext cx="400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评估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3CEDAB-251C-4A36-83FB-60BB7D60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725" y="2730271"/>
            <a:ext cx="7484249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0779334-93DA-814B-B82A-0C71F5A0B971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930843-9D31-BC45-83E5-0CF15F181011}"/>
              </a:ext>
            </a:extLst>
          </p:cNvPr>
          <p:cNvSpPr/>
          <p:nvPr/>
        </p:nvSpPr>
        <p:spPr>
          <a:xfrm>
            <a:off x="303356" y="927205"/>
            <a:ext cx="11564989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1. A Virtual Reality-Cycling Training System for Lower Limb Balance Improvement.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使用改造的自行车</a:t>
            </a: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+VR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赛道进行下肢平衡康复治疗</a:t>
            </a:r>
            <a:endParaRPr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935151-613C-3F42-89A2-1DFFA84761B7}"/>
              </a:ext>
            </a:extLst>
          </p:cNvPr>
          <p:cNvSpPr/>
          <p:nvPr/>
        </p:nvSpPr>
        <p:spPr>
          <a:xfrm>
            <a:off x="51372" y="88460"/>
            <a:ext cx="400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康复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858101-6B74-452D-AF16-06E9EE45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56" y="2369364"/>
            <a:ext cx="4362007" cy="3820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0585A6-CD8A-4527-819E-59C221098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27667"/>
            <a:ext cx="5171324" cy="2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6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0779334-93DA-814B-B82A-0C71F5A0B971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930843-9D31-BC45-83E5-0CF15F181011}"/>
              </a:ext>
            </a:extLst>
          </p:cNvPr>
          <p:cNvSpPr/>
          <p:nvPr/>
        </p:nvSpPr>
        <p:spPr>
          <a:xfrm>
            <a:off x="303356" y="927205"/>
            <a:ext cx="11564989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2. An Augmented and Virtual Reality System for Training Autistic Children .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识图游戏训练自闭症儿童</a:t>
            </a:r>
            <a:endParaRPr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935151-613C-3F42-89A2-1DFFA84761B7}"/>
              </a:ext>
            </a:extLst>
          </p:cNvPr>
          <p:cNvSpPr/>
          <p:nvPr/>
        </p:nvSpPr>
        <p:spPr>
          <a:xfrm>
            <a:off x="51372" y="88460"/>
            <a:ext cx="400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康复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7BBB7F-D824-47D3-8C0D-341068F1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89" y="2179931"/>
            <a:ext cx="10048360" cy="17164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08F7AD-027A-4C06-BCCB-C27F58AA7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534" y="3896422"/>
            <a:ext cx="4264639" cy="286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0779334-93DA-814B-B82A-0C71F5A0B971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930843-9D31-BC45-83E5-0CF15F181011}"/>
              </a:ext>
            </a:extLst>
          </p:cNvPr>
          <p:cNvSpPr/>
          <p:nvPr/>
        </p:nvSpPr>
        <p:spPr>
          <a:xfrm>
            <a:off x="303356" y="927205"/>
            <a:ext cx="11564989" cy="223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3. Comparing adaptive cognitive training in virtual reality and paper-and-pencil in a sample of stroke patients .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VR+ 11</a:t>
            </a:r>
            <a:r>
              <a:rPr lang="zh-CN" altLang="en-US" sz="2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个日常生活相关任务（寻路、算术、复述故事等）训练中风患者的认知能力</a:t>
            </a:r>
            <a:endParaRPr lang="en-US" altLang="zh-CN" sz="24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935151-613C-3F42-89A2-1DFFA84761B7}"/>
              </a:ext>
            </a:extLst>
          </p:cNvPr>
          <p:cNvSpPr/>
          <p:nvPr/>
        </p:nvSpPr>
        <p:spPr>
          <a:xfrm>
            <a:off x="51372" y="88460"/>
            <a:ext cx="400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VR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康复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00BD68-37C2-4970-B1E4-283EE54F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56" y="3051385"/>
            <a:ext cx="5367199" cy="29275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5FD38F-2B04-48C6-9F7F-F5D27CE9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46" y="3051386"/>
            <a:ext cx="5148043" cy="292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51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739</Words>
  <Application>Microsoft Office PowerPoint</Application>
  <PresentationFormat>宽屏</PresentationFormat>
  <Paragraphs>93</Paragraphs>
  <Slides>21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FangSong</vt:lpstr>
      <vt:lpstr>等线</vt:lpstr>
      <vt:lpstr>等线 Light</vt:lpstr>
      <vt:lpstr>SimSun</vt:lpstr>
      <vt:lpstr>Arial</vt:lpstr>
      <vt:lpstr>Times New Roman</vt:lpstr>
      <vt:lpstr>Office 主题​​</vt:lpstr>
      <vt:lpstr>进展汇报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奔</dc:creator>
  <cp:lastModifiedBy>981090121@qq.com</cp:lastModifiedBy>
  <cp:revision>729</cp:revision>
  <dcterms:created xsi:type="dcterms:W3CDTF">2020-01-06T06:34:11Z</dcterms:created>
  <dcterms:modified xsi:type="dcterms:W3CDTF">2020-06-11T01:45:32Z</dcterms:modified>
</cp:coreProperties>
</file>